
<file path=[Content_Types].xml><?xml version="1.0" encoding="utf-8"?>
<Types xmlns="http://schemas.openxmlformats.org/package/2006/content-types">
  <Default Extension="xml" ContentType="application/vnd.openxmlformats-package.core-properties+xml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e12baf2330134a9e" /><Relationship Type="http://schemas.openxmlformats.org/officeDocument/2006/relationships/extended-properties" Target="/docProps/app.xml" Id="R4ef119d526ea4eee" /><Relationship Type="http://schemas.openxmlformats.org/officeDocument/2006/relationships/officeDocument" Target="/ppt/presentation.xml" Id="R878edd7f9ae64618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653442708c4c47b0"/>
  </p:sldMasterIdLst>
  <p:notesMasterIdLst>
    <p:notesMasterId xmlns:r="http://schemas.openxmlformats.org/officeDocument/2006/relationships" r:id="Rf1d9cbdba32a44f9"/>
  </p:notesMasterIdLst>
  <p:sldIdLst>
    <p:sldId xmlns:r="http://schemas.openxmlformats.org/officeDocument/2006/relationships" id="256" r:id="Rf17a5d0b226a4589"/>
    <p:sldId xmlns:r="http://schemas.openxmlformats.org/officeDocument/2006/relationships" id="257" r:id="R25e29b45192c4913"/>
    <p:sldId xmlns:r="http://schemas.openxmlformats.org/officeDocument/2006/relationships" id="258" r:id="Reb0cc1ae2cb140ff"/>
    <p:sldId xmlns:r="http://schemas.openxmlformats.org/officeDocument/2006/relationships" id="259" r:id="Rebe3e479cc6847e8"/>
    <p:sldId xmlns:r="http://schemas.openxmlformats.org/officeDocument/2006/relationships" id="260" r:id="Radd27be30e11437a"/>
    <p:sldId xmlns:r="http://schemas.openxmlformats.org/officeDocument/2006/relationships" id="261" r:id="R49c2ab32e5984ef9"/>
    <p:sldId xmlns:r="http://schemas.openxmlformats.org/officeDocument/2006/relationships" id="262" r:id="Re43d9a28bf254e25"/>
    <p:sldId xmlns:r="http://schemas.openxmlformats.org/officeDocument/2006/relationships" id="263" r:id="R8617c0cb6dbd4f10"/>
    <p:sldId xmlns:r="http://schemas.openxmlformats.org/officeDocument/2006/relationships" id="264" r:id="R6854a0a1cd1946a5"/>
    <p:sldId xmlns:r="http://schemas.openxmlformats.org/officeDocument/2006/relationships" id="265" r:id="R86caf7173cf34d91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4a947fde5a3d4855" /><Relationship Type="http://schemas.openxmlformats.org/officeDocument/2006/relationships/slideMaster" Target="/ppt/slideMasters/slideMaster1.xml" Id="R653442708c4c47b0" /><Relationship Type="http://schemas.openxmlformats.org/officeDocument/2006/relationships/notesMaster" Target="/ppt/notesMasters/notesMaster1.xml" Id="Rf1d9cbdba32a44f9" /><Relationship Type="http://schemas.openxmlformats.org/officeDocument/2006/relationships/presProps" Target="/ppt/presProps.xml" Id="R5c690ac8117647ae" /><Relationship Type="http://schemas.openxmlformats.org/officeDocument/2006/relationships/tableStyles" Target="/ppt/tableStyles.xml" Id="R479cd24c547b4f18" /><Relationship Type="http://schemas.openxmlformats.org/officeDocument/2006/relationships/slide" Target="/ppt/slides/slide1.xml" Id="Rf17a5d0b226a4589" /><Relationship Type="http://schemas.openxmlformats.org/officeDocument/2006/relationships/slide" Target="/ppt/slides/slide2.xml" Id="R25e29b45192c4913" /><Relationship Type="http://schemas.openxmlformats.org/officeDocument/2006/relationships/slide" Target="/ppt/slides/slide3.xml" Id="Reb0cc1ae2cb140ff" /><Relationship Type="http://schemas.openxmlformats.org/officeDocument/2006/relationships/slide" Target="/ppt/slides/slide4.xml" Id="Rebe3e479cc6847e8" /><Relationship Type="http://schemas.openxmlformats.org/officeDocument/2006/relationships/slide" Target="/ppt/slides/slide5.xml" Id="Radd27be30e11437a" /><Relationship Type="http://schemas.openxmlformats.org/officeDocument/2006/relationships/slide" Target="/ppt/slides/slide6.xml" Id="R49c2ab32e5984ef9" /><Relationship Type="http://schemas.openxmlformats.org/officeDocument/2006/relationships/slide" Target="/ppt/slides/slide7.xml" Id="Re43d9a28bf254e25" /><Relationship Type="http://schemas.openxmlformats.org/officeDocument/2006/relationships/slide" Target="/ppt/slides/slide8.xml" Id="R8617c0cb6dbd4f10" /><Relationship Type="http://schemas.openxmlformats.org/officeDocument/2006/relationships/slide" Target="/ppt/slides/slide9.xml" Id="R6854a0a1cd1946a5" /><Relationship Type="http://schemas.openxmlformats.org/officeDocument/2006/relationships/slide" Target="/ppt/slides/slide10.xml" Id="R86caf7173cf34d91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8f395c971c664753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010621f0f4c04148" /><Relationship Type="http://schemas.openxmlformats.org/officeDocument/2006/relationships/notesMaster" Target="/ppt/notesMasters/notesMaster1.xml" Id="R63955825c2024d52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d3ecd811795647f8" /><Relationship Type="http://schemas.openxmlformats.org/officeDocument/2006/relationships/notesMaster" Target="/ppt/notesMasters/notesMaster1.xml" Id="Rddfdedf091c64aed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0319b5c319aa4b97" /><Relationship Type="http://schemas.openxmlformats.org/officeDocument/2006/relationships/notesMaster" Target="/ppt/notesMasters/notesMaster1.xml" Id="Rd444958e67554450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d174728030cd451c" /><Relationship Type="http://schemas.openxmlformats.org/officeDocument/2006/relationships/notesMaster" Target="/ppt/notesMasters/notesMaster1.xml" Id="R154d0d11b68f4c8c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3a542c9dbb92408f" /><Relationship Type="http://schemas.openxmlformats.org/officeDocument/2006/relationships/notesMaster" Target="/ppt/notesMasters/notesMaster1.xml" Id="Rcc0ed96676d14007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9ab580509bc0448a" /><Relationship Type="http://schemas.openxmlformats.org/officeDocument/2006/relationships/notesMaster" Target="/ppt/notesMasters/notesMaster1.xml" Id="Rb4022c77fcde410d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143b9914e76846f1" /><Relationship Type="http://schemas.openxmlformats.org/officeDocument/2006/relationships/notesMaster" Target="/ppt/notesMasters/notesMaster1.xml" Id="Rfb73bc7a01104e12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674f5511bd674af0" /><Relationship Type="http://schemas.openxmlformats.org/officeDocument/2006/relationships/notesMaster" Target="/ppt/notesMasters/notesMaster1.xml" Id="R0692355a11ef4e14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e9f0ab64b6584aa1" /><Relationship Type="http://schemas.openxmlformats.org/officeDocument/2006/relationships/notesMaster" Target="/ppt/notesMasters/notesMaster1.xml" Id="R65a0e101776e4f9c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b93567d1011f45d7" /><Relationship Type="http://schemas.openxmlformats.org/officeDocument/2006/relationships/notesMaster" Target="/ppt/notesMasters/notesMaster1.xml" Id="R0bcf6fa7d39a45c4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Direttiva ministeriale 27 dicembre 2012; C.M. 8/2013; nota MIUR 2563/2013. https://www.istruzione.it/dg_studente/normativa_disabilita.shtml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Legge 104/1992; legge 170/2010; D.lgs. 66/2017; D.I. 182/2020 e D.M. 153/2023; Direttiva 27 dicembre 2012; nota 2563/2013.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OMS, International Classification of Functioning, Disability and Health (ICF): https://www.who.int/standards/classifications/international-classification-of-functioning-disability-and-health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D.lgs. 66/2017, artt. 5 e 7; D.I. 182/2020, modificato da D.M. 153/2023. https://www.istruzione.it/inclusione-e-nuovo-pei/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ISTAT, L’inclusione scolastica degli alunni con disabilità, a.s. 2024/25, pubblicato 27 maggio 2026. https://www.istat.it/comunicato-stampa/linclusione-scolastica-degli-alunni-con-disabilita-anno-scolastico-2024-2025/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ISTAT, report 2024/25, tabella a p. 2. Le categorie non sono mutuamente esclusive. https://www.istat.it/wp-content/uploads/2026/05/Statistica-Report_Alunni-con-disabilita_AS-24-25.pdf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ISTAT, report 2024/25, tabella a p. 2. Il 6,9% sensoriale è la somma descrittiva delle quattro voci, che possono coesistere. https://www.istat.it/wp-content/uploads/2026/05/Statistica-Report_Alunni-con-disabilita_AS-24-25.pdf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ISTAT, report 2024/25, pp. 2 e 14; OMS ICF. https://www.istat.it/wp-content/uploads/2026/05/Statistica-Report_Alunni-con-disabilita_AS-24-25.pdf; https://www.who.int/standards/classifications/international-classification-of-functioning-disability-and-health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https://www.istruzione.it/dg_studente/normativa_disabilita.shtml; https://www.who.int/standards/classifications/international-classification-of-functioning-disability-and-health; https://www.istat.it/comunicato-stampa/linclusione-scolastica-degli-alunni-con-disabilita-anno-scolastico-2024-2025/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e1bfc87d1a5d4faa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3c808fef387c41c7" /><Relationship Type="http://schemas.openxmlformats.org/officeDocument/2006/relationships/slideLayout" Target="/ppt/slideLayouts/slideLayout1.xml" Id="R964e3f9de99d4c44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964e3f9de99d4c44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32f8918d55c4cb7" /><Relationship Type="http://schemas.openxmlformats.org/officeDocument/2006/relationships/notesSlide" Target="/ppt/notesSlides/notesSlide1.xml" Id="Rb3040983a30247ea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8d161da25464751" /><Relationship Type="http://schemas.openxmlformats.org/officeDocument/2006/relationships/notesSlide" Target="/ppt/notesSlides/notesSlide2.xml" Id="R0e7804883f6c4027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7ea93b0161e4d79" /><Relationship Type="http://schemas.openxmlformats.org/officeDocument/2006/relationships/notesSlide" Target="/ppt/notesSlides/notesSlide3.xml" Id="Rabf73b0030ef41a3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dbe6be133a14cb2" /><Relationship Type="http://schemas.openxmlformats.org/officeDocument/2006/relationships/notesSlide" Target="/ppt/notesSlides/notesSlide4.xml" Id="Rba1caf8d869c41b3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9cf012695de45b9" /><Relationship Type="http://schemas.openxmlformats.org/officeDocument/2006/relationships/notesSlide" Target="/ppt/notesSlides/notesSlide5.xml" Id="R29a0e4ab81db48a1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f79cda50519471b" /><Relationship Type="http://schemas.openxmlformats.org/officeDocument/2006/relationships/notesSlide" Target="/ppt/notesSlides/notesSlide6.xml" Id="Rb861e3cd4edb4f5a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bc7d63e73c646ef" /><Relationship Type="http://schemas.openxmlformats.org/officeDocument/2006/relationships/notesSlide" Target="/ppt/notesSlides/notesSlide7.xml" Id="R03b0320a1bab4076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f3ea719c7a74ed2" /><Relationship Type="http://schemas.openxmlformats.org/officeDocument/2006/relationships/notesSlide" Target="/ppt/notesSlides/notesSlide8.xml" Id="Rafed032aa3804dbb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dce10a92ce04a46" /><Relationship Type="http://schemas.openxmlformats.org/officeDocument/2006/relationships/notesSlide" Target="/ppt/notesSlides/notesSlide9.xml" Id="R4c16ffde9e0e4c3a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45632b620c64a0d" /><Relationship Type="http://schemas.openxmlformats.org/officeDocument/2006/relationships/notesSlide" Target="/ppt/notesSlides/notesSlide10.xml" Id="R2bcb7577b1da42bf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1833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69EA6A0-2BA0-404E-9460-9DF886517A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1657350"/>
            <a:ext cx="10477500" cy="904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4200" b="1">
                <a:solidFill>
                  <a:srgbClr val="FFFFFF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4200" b="1">
                <a:solidFill>
                  <a:srgbClr val="FFFFFF"/>
                </a:solidFill>
                <a:latin typeface="Bitstream Charter"/>
                <a:ea typeface="Bitstream Charter"/>
                <a:cs typeface="Bitstream Charter"/>
              </a:rPr>
              <a:t>BES e disabilità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99E2C1A-A355-4948-8C40-CB0621B98E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0575" y="2714625"/>
            <a:ext cx="10287000" cy="619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2325" b="0">
                <a:solidFill>
                  <a:srgbClr val="D8F2F0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2325" b="0">
                <a:solidFill>
                  <a:srgbClr val="D8F2F0"/>
                </a:solidFill>
                <a:latin typeface="Bitstream Charter"/>
                <a:ea typeface="Bitstream Charter"/>
                <a:cs typeface="Bitstream Charter"/>
              </a:rPr>
              <a:t>Il modello ICF e i dati della scuola italiana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EEEC51A-4C2F-4F50-AB37-488E70A8B9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90575" y="5619750"/>
            <a:ext cx="10096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D8F2F0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350" b="0">
                <a:solidFill>
                  <a:srgbClr val="D8F2F0"/>
                </a:solidFill>
                <a:latin typeface="Bitstream Charter"/>
                <a:ea typeface="Bitstream Charter"/>
                <a:cs typeface="Bitstream Charter"/>
              </a:rPr>
              <a:t>Formazione del personale · settembre 2026</a:t>
            </a:r>
          </a:p>
        </p:txBody>
      </p:sp>
    </p:spTree>
    <p:extLst>
      <p:ext uri="{BB962C8B-B14F-4D97-AF65-F5344CB8AC3E}">
        <p14:creationId xmlns:p14="http://schemas.microsoft.com/office/powerpoint/2010/main" val="654949080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6EEC786-ED6F-47AC-9F1D-B35FA46442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28625"/>
            <a:ext cx="108585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2700" b="1">
                <a:solidFill>
                  <a:srgbClr val="18334B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2700" b="1">
                <a:solidFill>
                  <a:srgbClr val="18334B"/>
                </a:solidFill>
                <a:latin typeface="Bitstream Charter"/>
                <a:ea typeface="Bitstream Charter"/>
                <a:cs typeface="Bitstream Charter"/>
              </a:rPr>
              <a:t>BES: un’espressione ampia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17C8F9B-E205-4BDD-B409-50886CDDD9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1476375"/>
            <a:ext cx="106680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1800" b="1">
                <a:solidFill>
                  <a:srgbClr val="087F8C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800" b="1">
                <a:solidFill>
                  <a:srgbClr val="087F8C"/>
                </a:solidFill>
                <a:latin typeface="Bitstream Charter"/>
                <a:ea typeface="Bitstream Charter"/>
                <a:cs typeface="Bitstream Charter"/>
              </a:rPr>
              <a:t>Bisogni educativi speciali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39007A4-702B-4A5F-B807-AD6015A666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1876425"/>
            <a:ext cx="10572750" cy="561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425466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650" b="0">
                <a:solidFill>
                  <a:srgbClr val="425466"/>
                </a:solidFill>
                <a:latin typeface="Bitstream Charter"/>
                <a:ea typeface="Bitstream Charter"/>
                <a:cs typeface="Bitstream Charter"/>
              </a:rPr>
              <a:t>Indicano una necessità di personalizzare la didattica, stabile o temporanea.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A2D54E4-0128-4D83-8856-296E00C8A5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2667000"/>
            <a:ext cx="106680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1800" b="1">
                <a:solidFill>
                  <a:srgbClr val="087F8C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800" b="1">
                <a:solidFill>
                  <a:srgbClr val="087F8C"/>
                </a:solidFill>
                <a:latin typeface="Bitstream Charter"/>
                <a:ea typeface="Bitstream Charter"/>
                <a:cs typeface="Bitstream Charter"/>
              </a:rPr>
              <a:t>Tre ambiti della direttiva 2012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CC5BB7C-EECF-4888-827A-7780FAAEE8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3067050"/>
            <a:ext cx="10572750" cy="561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425466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650" b="0">
                <a:solidFill>
                  <a:srgbClr val="425466"/>
                </a:solidFill>
                <a:latin typeface="Bitstream Charter"/>
                <a:ea typeface="Bitstream Charter"/>
                <a:cs typeface="Bitstream Charter"/>
              </a:rPr>
              <a:t>Disabilità; disturbi evolutivi specifici, tra cui DSA; svantaggio socioeconomico, linguistico e culturale.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2093063-5A7C-4538-A294-495F1A53DA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3857625"/>
            <a:ext cx="106680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1800" b="1">
                <a:solidFill>
                  <a:srgbClr val="087F8C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800" b="1">
                <a:solidFill>
                  <a:srgbClr val="087F8C"/>
                </a:solidFill>
                <a:latin typeface="Bitstream Charter"/>
                <a:ea typeface="Bitstream Charter"/>
                <a:cs typeface="Bitstream Charter"/>
              </a:rPr>
              <a:t>Decisione educativa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8D093B6-D492-4610-A4C6-8B53E1834C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4257675"/>
            <a:ext cx="10572750" cy="561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425466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650" b="0">
                <a:solidFill>
                  <a:srgbClr val="425466"/>
                </a:solidFill>
                <a:latin typeface="Bitstream Charter"/>
                <a:ea typeface="Bitstream Charter"/>
                <a:cs typeface="Bitstream Charter"/>
              </a:rPr>
              <a:t>Il consiglio di classe o team docente documenta le scelte e valuta se predisporre un PDP.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48F1523-4EA0-4072-84CA-192FA78A16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6381750"/>
            <a:ext cx="10477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1125" b="0">
                <a:solidFill>
                  <a:srgbClr val="687782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125" b="0">
                <a:solidFill>
                  <a:srgbClr val="687782"/>
                </a:solidFill>
                <a:latin typeface="Bitstream Charter"/>
                <a:ea typeface="Bitstream Charter"/>
                <a:cs typeface="Bitstream Charter"/>
              </a:rPr>
              <a:t>IC “Don Paolo Galliero” · Tribano  |  2</a:t>
            </a:r>
          </a:p>
        </p:txBody>
      </p:sp>
    </p:spTree>
    <p:extLst>
      <p:ext uri="{BB962C8B-B14F-4D97-AF65-F5344CB8AC3E}">
        <p14:creationId xmlns:p14="http://schemas.microsoft.com/office/powerpoint/2010/main" val="1666219795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132BA30-8CC1-4BB0-BC3E-63E1E5F097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28625"/>
            <a:ext cx="108585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2700" b="1">
                <a:solidFill>
                  <a:srgbClr val="18334B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2700" b="1">
                <a:solidFill>
                  <a:srgbClr val="18334B"/>
                </a:solidFill>
                <a:latin typeface="Bitstream Charter"/>
                <a:ea typeface="Bitstream Charter"/>
                <a:cs typeface="Bitstream Charter"/>
              </a:rPr>
              <a:t>Disabilità e BES nella scuola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9DD9351-8F3F-4325-9F32-7A4657E4B8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1476375"/>
            <a:ext cx="106680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1800" b="1">
                <a:solidFill>
                  <a:srgbClr val="087F8C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800" b="1">
                <a:solidFill>
                  <a:srgbClr val="087F8C"/>
                </a:solidFill>
                <a:latin typeface="Bitstream Charter"/>
                <a:ea typeface="Bitstream Charter"/>
                <a:cs typeface="Bitstream Charter"/>
              </a:rPr>
              <a:t>Disabilità accertata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BCA0E53-90D0-42D0-AC25-88D54E63C1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1876425"/>
            <a:ext cx="10572750" cy="561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425466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650" b="0">
                <a:solidFill>
                  <a:srgbClr val="425466"/>
                </a:solidFill>
                <a:latin typeface="Bitstream Charter"/>
                <a:ea typeface="Bitstream Charter"/>
                <a:cs typeface="Bitstream Charter"/>
              </a:rPr>
              <a:t>È una condizione riconosciuta con la procedura prevista dalla legge 104/1992. Attiva il PEI e il GLO.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3023ED9-A21B-4C1C-B20F-EB0BD91F27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2667000"/>
            <a:ext cx="106680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1800" b="1">
                <a:solidFill>
                  <a:srgbClr val="087F8C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800" b="1">
                <a:solidFill>
                  <a:srgbClr val="087F8C"/>
                </a:solidFill>
                <a:latin typeface="Bitstream Charter"/>
                <a:ea typeface="Bitstream Charter"/>
                <a:cs typeface="Bitstream Charter"/>
              </a:rPr>
              <a:t>DSA certificato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8849DF8-E663-406A-A97E-59C40C56E8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3067050"/>
            <a:ext cx="10572750" cy="561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425466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650" b="0">
                <a:solidFill>
                  <a:srgbClr val="425466"/>
                </a:solidFill>
                <a:latin typeface="Bitstream Charter"/>
                <a:ea typeface="Bitstream Charter"/>
                <a:cs typeface="Bitstream Charter"/>
              </a:rPr>
              <a:t>Dislessia, disgrafia, disortografia e discalculia seguono la legge 170/2010 e il PDP.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65AC44B-18AC-4509-97EA-A977E00645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3857625"/>
            <a:ext cx="106680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1800" b="1">
                <a:solidFill>
                  <a:srgbClr val="087F8C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800" b="1">
                <a:solidFill>
                  <a:srgbClr val="087F8C"/>
                </a:solidFill>
                <a:latin typeface="Bitstream Charter"/>
                <a:ea typeface="Bitstream Charter"/>
                <a:cs typeface="Bitstream Charter"/>
              </a:rPr>
              <a:t>Altri BES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384D760-4C1F-4271-85BF-80E5EB161A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4257675"/>
            <a:ext cx="10572750" cy="561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425466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650" b="0">
                <a:solidFill>
                  <a:srgbClr val="425466"/>
                </a:solidFill>
                <a:latin typeface="Bitstream Charter"/>
                <a:ea typeface="Bitstream Charter"/>
                <a:cs typeface="Bitstream Charter"/>
              </a:rPr>
              <a:t>La scuola individua i bisogni e motiva le misure didattiche. Il PDP non è automatico per ogni difficoltà.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BC49F61-830E-4598-98CF-CEFF16913E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6381750"/>
            <a:ext cx="10477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1125" b="0">
                <a:solidFill>
                  <a:srgbClr val="687782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125" b="0">
                <a:solidFill>
                  <a:srgbClr val="687782"/>
                </a:solidFill>
                <a:latin typeface="Bitstream Charter"/>
                <a:ea typeface="Bitstream Charter"/>
                <a:cs typeface="Bitstream Charter"/>
              </a:rPr>
              <a:t>IC “Don Paolo Galliero” · Tribano  |  3</a:t>
            </a:r>
          </a:p>
        </p:txBody>
      </p:sp>
    </p:spTree>
    <p:extLst>
      <p:ext uri="{BB962C8B-B14F-4D97-AF65-F5344CB8AC3E}">
        <p14:creationId xmlns:p14="http://schemas.microsoft.com/office/powerpoint/2010/main" val="1818699855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3139A05-B03E-4E64-91EE-138609A6B6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28625"/>
            <a:ext cx="108585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2700" b="1">
                <a:solidFill>
                  <a:srgbClr val="18334B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2700" b="1">
                <a:solidFill>
                  <a:srgbClr val="18334B"/>
                </a:solidFill>
                <a:latin typeface="Bitstream Charter"/>
                <a:ea typeface="Bitstream Charter"/>
                <a:cs typeface="Bitstream Charter"/>
              </a:rPr>
              <a:t>ICF: il funzionamento nel contesto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9A21110-ECA9-44F9-8585-FE78DF7648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1476375"/>
            <a:ext cx="106680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1800" b="1">
                <a:solidFill>
                  <a:srgbClr val="087F8C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800" b="1">
                <a:solidFill>
                  <a:srgbClr val="087F8C"/>
                </a:solidFill>
                <a:latin typeface="Bitstream Charter"/>
                <a:ea typeface="Bitstream Charter"/>
                <a:cs typeface="Bitstream Charter"/>
              </a:rPr>
              <a:t>Condizione di salute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A629D7C-A64E-4889-8CAF-81CC56DC05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1876425"/>
            <a:ext cx="10572750" cy="561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425466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650" b="0">
                <a:solidFill>
                  <a:srgbClr val="425466"/>
                </a:solidFill>
                <a:latin typeface="Bitstream Charter"/>
                <a:ea typeface="Bitstream Charter"/>
                <a:cs typeface="Bitstream Charter"/>
              </a:rPr>
              <a:t>È un’informazione clinica, ma da sola non descrive la partecipazione a scuola.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E6D6BE8-D91A-408D-849C-8AD8D31CFF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2667000"/>
            <a:ext cx="106680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1800" b="1">
                <a:solidFill>
                  <a:srgbClr val="087F8C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800" b="1">
                <a:solidFill>
                  <a:srgbClr val="087F8C"/>
                </a:solidFill>
                <a:latin typeface="Bitstream Charter"/>
                <a:ea typeface="Bitstream Charter"/>
                <a:cs typeface="Bitstream Charter"/>
              </a:rPr>
              <a:t>Funzioni e strutture, attività, partecipazione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FECC95E-C0A0-40AD-9CA7-C0919CF23D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3067050"/>
            <a:ext cx="10572750" cy="561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425466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650" b="0">
                <a:solidFill>
                  <a:srgbClr val="425466"/>
                </a:solidFill>
                <a:latin typeface="Bitstream Charter"/>
                <a:ea typeface="Bitstream Charter"/>
                <a:cs typeface="Bitstream Charter"/>
              </a:rPr>
              <a:t>L’osservazione riguarda ciò che l’alunno fa e le situazioni in cui incontra difficoltà.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6D5F87E-B3E9-4084-AA26-477968247C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3857625"/>
            <a:ext cx="106680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1800" b="1">
                <a:solidFill>
                  <a:srgbClr val="087F8C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800" b="1">
                <a:solidFill>
                  <a:srgbClr val="087F8C"/>
                </a:solidFill>
                <a:latin typeface="Bitstream Charter"/>
                <a:ea typeface="Bitstream Charter"/>
                <a:cs typeface="Bitstream Charter"/>
              </a:rPr>
              <a:t>Fattori ambientali e personali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1C2B84D-B5BF-4B10-911D-7CD2DE50AC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4257675"/>
            <a:ext cx="10572750" cy="561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425466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650" b="0">
                <a:solidFill>
                  <a:srgbClr val="425466"/>
                </a:solidFill>
                <a:latin typeface="Bitstream Charter"/>
                <a:ea typeface="Bitstream Charter"/>
                <a:cs typeface="Bitstream Charter"/>
              </a:rPr>
              <a:t>Spazi, strumenti, relazioni e atteggiamenti possono agire come facilitatori o barriere.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E3054C4-493E-45EF-9877-B28E7FBD81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6381750"/>
            <a:ext cx="10477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1125" b="0">
                <a:solidFill>
                  <a:srgbClr val="687782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125" b="0">
                <a:solidFill>
                  <a:srgbClr val="687782"/>
                </a:solidFill>
                <a:latin typeface="Bitstream Charter"/>
                <a:ea typeface="Bitstream Charter"/>
                <a:cs typeface="Bitstream Charter"/>
              </a:rPr>
              <a:t>IC “Don Paolo Galliero” · Tribano  |  4</a:t>
            </a:r>
          </a:p>
        </p:txBody>
      </p:sp>
    </p:spTree>
    <p:extLst>
      <p:ext uri="{BB962C8B-B14F-4D97-AF65-F5344CB8AC3E}">
        <p14:creationId xmlns:p14="http://schemas.microsoft.com/office/powerpoint/2010/main" val="539519581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CC5720A-C302-4E35-BD98-DE394A07C3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28625"/>
            <a:ext cx="108585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2700" b="1">
                <a:solidFill>
                  <a:srgbClr val="18334B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2700" b="1">
                <a:solidFill>
                  <a:srgbClr val="18334B"/>
                </a:solidFill>
                <a:latin typeface="Bitstream Charter"/>
                <a:ea typeface="Bitstream Charter"/>
                <a:cs typeface="Bitstream Charter"/>
              </a:rPr>
              <a:t>Accertamento e progettazione su base ICF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87953C3-3450-4C47-BEBE-6A10110A6D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1476375"/>
            <a:ext cx="106680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1800" b="1">
                <a:solidFill>
                  <a:srgbClr val="087F8C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800" b="1">
                <a:solidFill>
                  <a:srgbClr val="087F8C"/>
                </a:solidFill>
                <a:latin typeface="Bitstream Charter"/>
                <a:ea typeface="Bitstream Charter"/>
                <a:cs typeface="Bitstream Charter"/>
              </a:rPr>
              <a:t>Accertamento della disabilità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1A8FAE9-72DF-4175-B2FE-D19BD4BBAA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1876425"/>
            <a:ext cx="10572750" cy="561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425466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650" b="0">
                <a:solidFill>
                  <a:srgbClr val="425466"/>
                </a:solidFill>
                <a:latin typeface="Bitstream Charter"/>
                <a:ea typeface="Bitstream Charter"/>
                <a:cs typeface="Bitstream Charter"/>
              </a:rPr>
              <a:t>La commissione competente accerta la condizione. L’ICF non è, da solo, un certificato né una diagnosi.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701A439-1075-442A-95B7-83B9E16616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2667000"/>
            <a:ext cx="106680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1800" b="1">
                <a:solidFill>
                  <a:srgbClr val="087F8C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800" b="1">
                <a:solidFill>
                  <a:srgbClr val="087F8C"/>
                </a:solidFill>
                <a:latin typeface="Bitstream Charter"/>
                <a:ea typeface="Bitstream Charter"/>
                <a:cs typeface="Bitstream Charter"/>
              </a:rPr>
              <a:t>Profilo di funzionamento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B655CDF-8C58-4F08-AA59-02AC82E810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3067050"/>
            <a:ext cx="10572750" cy="561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425466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650" b="0">
                <a:solidFill>
                  <a:srgbClr val="425466"/>
                </a:solidFill>
                <a:latin typeface="Bitstream Charter"/>
                <a:ea typeface="Bitstream Charter"/>
                <a:cs typeface="Bitstream Charter"/>
              </a:rPr>
              <a:t>Descrive il funzionamento in prospettiva biopsicosociale e orienta il progetto individuale e il PEI.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CC73165-D84D-42F6-8301-7F7BB6E574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3857625"/>
            <a:ext cx="106680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1800" b="1">
                <a:solidFill>
                  <a:srgbClr val="087F8C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800" b="1">
                <a:solidFill>
                  <a:srgbClr val="087F8C"/>
                </a:solidFill>
                <a:latin typeface="Bitstream Charter"/>
                <a:ea typeface="Bitstream Charter"/>
                <a:cs typeface="Bitstream Charter"/>
              </a:rPr>
              <a:t>PEI e GLO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AA5A5C1-D77C-44B5-B595-C7033D68E7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4257675"/>
            <a:ext cx="10572750" cy="561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425466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650" b="0">
                <a:solidFill>
                  <a:srgbClr val="425466"/>
                </a:solidFill>
                <a:latin typeface="Bitstream Charter"/>
                <a:ea typeface="Bitstream Charter"/>
                <a:cs typeface="Bitstream Charter"/>
              </a:rPr>
              <a:t>Il gruppo definisce obiettivi, sostegni, facilitatori, verifiche e condizioni di partecipazione.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6346DB1-C90A-4F3C-9DB2-9B8727F6C8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6381750"/>
            <a:ext cx="10477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1125" b="0">
                <a:solidFill>
                  <a:srgbClr val="687782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125" b="0">
                <a:solidFill>
                  <a:srgbClr val="687782"/>
                </a:solidFill>
                <a:latin typeface="Bitstream Charter"/>
                <a:ea typeface="Bitstream Charter"/>
                <a:cs typeface="Bitstream Charter"/>
              </a:rPr>
              <a:t>IC “Don Paolo Galliero” · Tribano  |  5</a:t>
            </a:r>
          </a:p>
        </p:txBody>
      </p:sp>
    </p:spTree>
    <p:extLst>
      <p:ext uri="{BB962C8B-B14F-4D97-AF65-F5344CB8AC3E}">
        <p14:creationId xmlns:p14="http://schemas.microsoft.com/office/powerpoint/2010/main" val="1599468581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7D272A5-BEE5-4B4C-BF6B-16962F7A41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28625"/>
            <a:ext cx="108585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2700" b="1">
                <a:solidFill>
                  <a:srgbClr val="18334B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2700" b="1">
                <a:solidFill>
                  <a:srgbClr val="18334B"/>
                </a:solidFill>
                <a:latin typeface="Bitstream Charter"/>
                <a:ea typeface="Bitstream Charter"/>
                <a:cs typeface="Bitstream Charter"/>
              </a:rPr>
              <a:t>Quanti alunni con disabilità?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719EC98-DDAA-4B5A-BAFC-EA0DD6F422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1476375"/>
            <a:ext cx="106680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1800" b="1">
                <a:solidFill>
                  <a:srgbClr val="087F8C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800" b="1">
                <a:solidFill>
                  <a:srgbClr val="087F8C"/>
                </a:solidFill>
                <a:latin typeface="Bitstream Charter"/>
                <a:ea typeface="Bitstream Charter"/>
                <a:cs typeface="Bitstream Charter"/>
              </a:rPr>
              <a:t>377.000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821AFA2-A604-4402-AB28-DC62DA35DA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1876425"/>
            <a:ext cx="10572750" cy="561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425466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650" b="0">
                <a:solidFill>
                  <a:srgbClr val="425466"/>
                </a:solidFill>
                <a:latin typeface="Bitstream Charter"/>
                <a:ea typeface="Bitstream Charter"/>
                <a:cs typeface="Bitstream Charter"/>
              </a:rPr>
              <a:t>Alunni con disabilità nelle scuole italiane, anno scolastico 2024/25.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4479CCF-1662-4421-B9E4-CE3A817F29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2667000"/>
            <a:ext cx="106680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1800" b="1">
                <a:solidFill>
                  <a:srgbClr val="087F8C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800" b="1">
                <a:solidFill>
                  <a:srgbClr val="087F8C"/>
                </a:solidFill>
                <a:latin typeface="Bitstream Charter"/>
                <a:ea typeface="Bitstream Charter"/>
                <a:cs typeface="Bitstream Charter"/>
              </a:rPr>
              <a:t>4,8%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12A5AAA-958B-4316-AC47-F86C8CEBD1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3067050"/>
            <a:ext cx="10572750" cy="561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425466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650" b="0">
                <a:solidFill>
                  <a:srgbClr val="425466"/>
                </a:solidFill>
                <a:latin typeface="Bitstream Charter"/>
                <a:ea typeface="Bitstream Charter"/>
                <a:cs typeface="Bitstream Charter"/>
              </a:rPr>
              <a:t>Quota sul totale degli iscritti. Nella primaria e nella secondaria di I grado: circa 6%.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D474141-2B38-4539-81EA-4FB02CBB88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3857625"/>
            <a:ext cx="106680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1800" b="1">
                <a:solidFill>
                  <a:srgbClr val="087F8C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800" b="1">
                <a:solidFill>
                  <a:srgbClr val="087F8C"/>
                </a:solidFill>
                <a:latin typeface="Bitstream Charter"/>
                <a:ea typeface="Bitstream Charter"/>
                <a:cs typeface="Bitstream Charter"/>
              </a:rPr>
              <a:t>Denominatore dei dati seguenti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7F0349C-67B9-4489-84F8-75149E6956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4257675"/>
            <a:ext cx="10572750" cy="561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425466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650" b="0">
                <a:solidFill>
                  <a:srgbClr val="425466"/>
                </a:solidFill>
                <a:latin typeface="Bitstream Charter"/>
                <a:ea typeface="Bitstream Charter"/>
                <a:cs typeface="Bitstream Charter"/>
              </a:rPr>
              <a:t>Le percentuali per tipologia riguardano gli alunni con disabilità, non tutti gli iscritti.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F892D06-1DD3-4490-974B-685FC77F0C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6381750"/>
            <a:ext cx="10477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1125" b="0">
                <a:solidFill>
                  <a:srgbClr val="687782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125" b="0">
                <a:solidFill>
                  <a:srgbClr val="687782"/>
                </a:solidFill>
                <a:latin typeface="Bitstream Charter"/>
                <a:ea typeface="Bitstream Charter"/>
                <a:cs typeface="Bitstream Charter"/>
              </a:rPr>
              <a:t>IC “Don Paolo Galliero” · Tribano  |  6</a:t>
            </a:r>
          </a:p>
        </p:txBody>
      </p:sp>
    </p:spTree>
    <p:extLst>
      <p:ext uri="{BB962C8B-B14F-4D97-AF65-F5344CB8AC3E}">
        <p14:creationId xmlns:p14="http://schemas.microsoft.com/office/powerpoint/2010/main" val="959488396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E0E7B95B-D3E3-4BE9-8832-54BF5CC97F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28625"/>
            <a:ext cx="108585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2700" b="1">
                <a:solidFill>
                  <a:srgbClr val="18334B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2700" b="1">
                <a:solidFill>
                  <a:srgbClr val="18334B"/>
                </a:solidFill>
                <a:latin typeface="Bitstream Charter"/>
                <a:ea typeface="Bitstream Charter"/>
                <a:cs typeface="Bitstream Charter"/>
              </a:rPr>
              <a:t>Condizioni più presenti tra gli alunni certificati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BFADE59-2FC5-4712-9F83-4AEA8D4CC0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1476375"/>
            <a:ext cx="106680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1800" b="1">
                <a:solidFill>
                  <a:srgbClr val="087F8C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800" b="1">
                <a:solidFill>
                  <a:srgbClr val="087F8C"/>
                </a:solidFill>
                <a:latin typeface="Bitstream Charter"/>
                <a:ea typeface="Bitstream Charter"/>
                <a:cs typeface="Bitstream Charter"/>
              </a:rPr>
              <a:t>35,9% · disturbi dello sviluppo psicologico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2CDF38F-3789-4EC1-B9F9-2861C2EB4C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1876425"/>
            <a:ext cx="10572750" cy="561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425466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650" b="0">
                <a:solidFill>
                  <a:srgbClr val="425466"/>
                </a:solidFill>
                <a:latin typeface="Bitstream Charter"/>
                <a:ea typeface="Bitstream Charter"/>
                <a:cs typeface="Bitstream Charter"/>
              </a:rPr>
              <a:t>Categoria statistica che comprende, tra gli altri, i disturbi dello spettro autistico.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3F552E6-3B69-4DE9-9F54-E688A40A11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2667000"/>
            <a:ext cx="106680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1800" b="1">
                <a:solidFill>
                  <a:srgbClr val="087F8C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800" b="1">
                <a:solidFill>
                  <a:srgbClr val="087F8C"/>
                </a:solidFill>
                <a:latin typeface="Bitstream Charter"/>
                <a:ea typeface="Bitstream Charter"/>
                <a:cs typeface="Bitstream Charter"/>
              </a:rPr>
              <a:t>35,5% · disabilità intellettiva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4ECB69D-3E54-4F78-BCD4-FEB2EAFA62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3067050"/>
            <a:ext cx="10572750" cy="561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425466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650" b="0">
                <a:solidFill>
                  <a:srgbClr val="425466"/>
                </a:solidFill>
                <a:latin typeface="Bitstream Charter"/>
                <a:ea typeface="Bitstream Charter"/>
                <a:cs typeface="Bitstream Charter"/>
              </a:rPr>
              <a:t>Coinvolge il funzionamento cognitivo e adattivo, con profili e intensità di supporto diversi.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4F7C1A7-54C2-4213-9576-BD13002A65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3857625"/>
            <a:ext cx="106680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1800" b="1">
                <a:solidFill>
                  <a:srgbClr val="087F8C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800" b="1">
                <a:solidFill>
                  <a:srgbClr val="087F8C"/>
                </a:solidFill>
                <a:latin typeface="Bitstream Charter"/>
                <a:ea typeface="Bitstream Charter"/>
                <a:cs typeface="Bitstream Charter"/>
              </a:rPr>
              <a:t>19% · attenzione e comportamento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8463A03-1FA5-4755-A815-A91271EA2D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4257675"/>
            <a:ext cx="10572750" cy="561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425466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650" b="0">
                <a:solidFill>
                  <a:srgbClr val="425466"/>
                </a:solidFill>
                <a:latin typeface="Bitstream Charter"/>
                <a:ea typeface="Bitstream Charter"/>
                <a:cs typeface="Bitstream Charter"/>
              </a:rPr>
              <a:t>Il dato riguarda alunni con disabilità che presentano questa condizione.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9A1E99E-630D-42EC-ADF7-EF9CC61353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6381750"/>
            <a:ext cx="10477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1125" b="0">
                <a:solidFill>
                  <a:srgbClr val="687782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125" b="0">
                <a:solidFill>
                  <a:srgbClr val="687782"/>
                </a:solidFill>
                <a:latin typeface="Bitstream Charter"/>
                <a:ea typeface="Bitstream Charter"/>
                <a:cs typeface="Bitstream Charter"/>
              </a:rPr>
              <a:t>IC “Don Paolo Galliero” · Tribano  |  7</a:t>
            </a:r>
          </a:p>
        </p:txBody>
      </p:sp>
    </p:spTree>
    <p:extLst>
      <p:ext uri="{BB962C8B-B14F-4D97-AF65-F5344CB8AC3E}">
        <p14:creationId xmlns:p14="http://schemas.microsoft.com/office/powerpoint/2010/main" val="1386317672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E5DD53E-CD6A-475B-9659-72CEB96A4F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28625"/>
            <a:ext cx="108585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2700" b="1">
                <a:solidFill>
                  <a:srgbClr val="18334B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2700" b="1">
                <a:solidFill>
                  <a:srgbClr val="18334B"/>
                </a:solidFill>
                <a:latin typeface="Bitstream Charter"/>
                <a:ea typeface="Bitstream Charter"/>
                <a:cs typeface="Bitstream Charter"/>
              </a:rPr>
              <a:t>Altre tipologie e condizioni associate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B1FDC10-197A-4310-9C8D-A31C633EA5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1476375"/>
            <a:ext cx="106680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1800" b="1">
                <a:solidFill>
                  <a:srgbClr val="087F8C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800" b="1">
                <a:solidFill>
                  <a:srgbClr val="087F8C"/>
                </a:solidFill>
                <a:latin typeface="Bitstream Charter"/>
                <a:ea typeface="Bitstream Charter"/>
                <a:cs typeface="Bitstream Charter"/>
              </a:rPr>
              <a:t>18% · disturbo specifico dell’apprendimento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CD6E14B-C095-47FF-9D1C-E0E1B7A40D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1876425"/>
            <a:ext cx="10572750" cy="561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425466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650" b="0">
                <a:solidFill>
                  <a:srgbClr val="425466"/>
                </a:solidFill>
                <a:latin typeface="Bitstream Charter"/>
                <a:ea typeface="Bitstream Charter"/>
                <a:cs typeface="Bitstream Charter"/>
              </a:rPr>
              <a:t>Dato ISTAT entro il gruppo degli alunni con disabilità. Un DSA isolato segue la legge 170/2010.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5BA3F82-17FB-44AC-8642-E1C18B414F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2667000"/>
            <a:ext cx="106680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1800" b="1">
                <a:solidFill>
                  <a:srgbClr val="087F8C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800" b="1">
                <a:solidFill>
                  <a:srgbClr val="087F8C"/>
                </a:solidFill>
                <a:latin typeface="Bitstream Charter"/>
                <a:ea typeface="Bitstream Charter"/>
                <a:cs typeface="Bitstream Charter"/>
              </a:rPr>
              <a:t>16,7% · disturbo specifico del linguaggio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E6209A1-039F-4538-B70B-DF88C59FD5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3067050"/>
            <a:ext cx="10572750" cy="561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425466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650" b="0">
                <a:solidFill>
                  <a:srgbClr val="425466"/>
                </a:solidFill>
                <a:latin typeface="Bitstream Charter"/>
                <a:ea typeface="Bitstream Charter"/>
                <a:cs typeface="Bitstream Charter"/>
              </a:rPr>
              <a:t>Può riguardare comprensione o produzione e richiedere supporti comunicativi.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242D3E3-2600-432F-A5A4-29B52406B8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3857625"/>
            <a:ext cx="106680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1800" b="1">
                <a:solidFill>
                  <a:srgbClr val="087F8C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800" b="1">
                <a:solidFill>
                  <a:srgbClr val="087F8C"/>
                </a:solidFill>
                <a:latin typeface="Bitstream Charter"/>
                <a:ea typeface="Bitstream Charter"/>
                <a:cs typeface="Bitstream Charter"/>
              </a:rPr>
              <a:t>8,7% · motoria  |  6,9% · sensoriale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FFBF1E8-9C50-468A-A043-FBDB6776D2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4257675"/>
            <a:ext cx="10572750" cy="561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425466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650" b="0">
                <a:solidFill>
                  <a:srgbClr val="425466"/>
                </a:solidFill>
                <a:latin typeface="Bitstream Charter"/>
                <a:ea typeface="Bitstream Charter"/>
                <a:cs typeface="Bitstream Charter"/>
              </a:rPr>
              <a:t>Sensoriale: cecità 0,7%, ipovisione 2,5%, sordità grave 1,3%, ipoacusia 2,4%.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B350F0AA-96C7-4FBE-BF07-8231E6F69F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6381750"/>
            <a:ext cx="10477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1125" b="0">
                <a:solidFill>
                  <a:srgbClr val="687782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125" b="0">
                <a:solidFill>
                  <a:srgbClr val="687782"/>
                </a:solidFill>
                <a:latin typeface="Bitstream Charter"/>
                <a:ea typeface="Bitstream Charter"/>
                <a:cs typeface="Bitstream Charter"/>
              </a:rPr>
              <a:t>IC “Don Paolo Galliero” · Tribano  |  8</a:t>
            </a:r>
          </a:p>
        </p:txBody>
      </p:sp>
    </p:spTree>
    <p:extLst>
      <p:ext uri="{BB962C8B-B14F-4D97-AF65-F5344CB8AC3E}">
        <p14:creationId xmlns:p14="http://schemas.microsoft.com/office/powerpoint/2010/main" val="199556613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630C5A2-B260-441A-93AF-B8BB7CBFFE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28625"/>
            <a:ext cx="108585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2700" b="1">
                <a:solidFill>
                  <a:srgbClr val="18334B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2700" b="1">
                <a:solidFill>
                  <a:srgbClr val="18334B"/>
                </a:solidFill>
                <a:latin typeface="Bitstream Charter"/>
                <a:ea typeface="Bitstream Charter"/>
                <a:cs typeface="Bitstream Charter"/>
              </a:rPr>
              <a:t>Come leggere le percentuali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1780B1B-252B-4A91-B88E-C6ED92E602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1476375"/>
            <a:ext cx="106680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1800" b="1">
                <a:solidFill>
                  <a:srgbClr val="087F8C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800" b="1">
                <a:solidFill>
                  <a:srgbClr val="087F8C"/>
                </a:solidFill>
                <a:latin typeface="Bitstream Charter"/>
                <a:ea typeface="Bitstream Charter"/>
                <a:cs typeface="Bitstream Charter"/>
              </a:rPr>
              <a:t>Le condizioni si sovrappongono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A769242-D14F-479E-A9C3-9DEAEE10B6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1876425"/>
            <a:ext cx="10572750" cy="561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425466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650" b="0">
                <a:solidFill>
                  <a:srgbClr val="425466"/>
                </a:solidFill>
                <a:latin typeface="Bitstream Charter"/>
                <a:ea typeface="Bitstream Charter"/>
                <a:cs typeface="Bitstream Charter"/>
              </a:rPr>
              <a:t>Il 37% degli alunni con disabilità presenta più di una condizione: le quote non sommano al 100%.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AB97C4B-F505-48CC-BE0D-2CF9DEA756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2667000"/>
            <a:ext cx="106680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1800" b="1">
                <a:solidFill>
                  <a:srgbClr val="087F8C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800" b="1">
                <a:solidFill>
                  <a:srgbClr val="087F8C"/>
                </a:solidFill>
                <a:latin typeface="Bitstream Charter"/>
                <a:ea typeface="Bitstream Charter"/>
                <a:cs typeface="Bitstream Charter"/>
              </a:rPr>
              <a:t>Tipologia e funzionamento sono diversi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9391C65-F60E-4582-AA66-AA12027386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3067050"/>
            <a:ext cx="10572750" cy="561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425466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650" b="0">
                <a:solidFill>
                  <a:srgbClr val="425466"/>
                </a:solidFill>
                <a:latin typeface="Bitstream Charter"/>
                <a:ea typeface="Bitstream Charter"/>
                <a:cs typeface="Bitstream Charter"/>
              </a:rPr>
              <a:t>La stessa diagnosi può accompagnarsi a bisogni di accesso, comunicazione e autonomia molto differenti.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51A290A-A0B1-4FF1-9653-356C783ED0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3857625"/>
            <a:ext cx="106680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1800" b="1">
                <a:solidFill>
                  <a:srgbClr val="087F8C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800" b="1">
                <a:solidFill>
                  <a:srgbClr val="087F8C"/>
                </a:solidFill>
                <a:latin typeface="Bitstream Charter"/>
                <a:ea typeface="Bitstream Charter"/>
                <a:cs typeface="Bitstream Charter"/>
              </a:rPr>
              <a:t>Dalla categoria alle scelte didattiche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1B4C4E9-42A4-489C-B580-74AF801754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4257675"/>
            <a:ext cx="10572750" cy="5619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425466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650" b="0">
                <a:solidFill>
                  <a:srgbClr val="425466"/>
                </a:solidFill>
                <a:latin typeface="Bitstream Charter"/>
                <a:ea typeface="Bitstream Charter"/>
                <a:cs typeface="Bitstream Charter"/>
              </a:rPr>
              <a:t>Osservare le barriere in classe e progettare facilitatori verificabili nel PEI.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B64E2B5-2202-4C30-870F-113C575092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6381750"/>
            <a:ext cx="10477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1125" b="0">
                <a:solidFill>
                  <a:srgbClr val="687782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125" b="0">
                <a:solidFill>
                  <a:srgbClr val="687782"/>
                </a:solidFill>
                <a:latin typeface="Bitstream Charter"/>
                <a:ea typeface="Bitstream Charter"/>
                <a:cs typeface="Bitstream Charter"/>
              </a:rPr>
              <a:t>IC “Don Paolo Galliero” · Tribano  |  9</a:t>
            </a:r>
          </a:p>
        </p:txBody>
      </p:sp>
    </p:spTree>
    <p:extLst>
      <p:ext uri="{BB962C8B-B14F-4D97-AF65-F5344CB8AC3E}">
        <p14:creationId xmlns:p14="http://schemas.microsoft.com/office/powerpoint/2010/main" val="1939047342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293B531-D7AF-4618-8EBC-2A5EDAD40F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28625"/>
            <a:ext cx="108585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2700" b="1">
                <a:solidFill>
                  <a:srgbClr val="18334B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2700" b="1">
                <a:solidFill>
                  <a:srgbClr val="18334B"/>
                </a:solidFill>
                <a:latin typeface="Bitstream Charter"/>
                <a:ea typeface="Bitstream Charter"/>
                <a:cs typeface="Bitstream Charter"/>
              </a:rPr>
              <a:t>Riferimenti essenziali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A271616-214F-4045-8464-ADD322314E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1476375"/>
            <a:ext cx="106680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1800" b="1">
                <a:solidFill>
                  <a:srgbClr val="087F8C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800" b="1">
                <a:solidFill>
                  <a:srgbClr val="087F8C"/>
                </a:solidFill>
                <a:latin typeface="Bitstream Charter"/>
                <a:ea typeface="Bitstream Charter"/>
                <a:cs typeface="Bitstream Charter"/>
              </a:rPr>
              <a:t>Quadro scolastico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03652E1-11FE-4F95-B342-7BCB25AB9B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1876425"/>
            <a:ext cx="10572750" cy="1047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425466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650" b="0">
                <a:solidFill>
                  <a:srgbClr val="425466"/>
                </a:solidFill>
                <a:latin typeface="Bitstream Charter"/>
                <a:ea typeface="Bitstream Charter"/>
                <a:cs typeface="Bitstream Charter"/>
              </a:rPr>
              <a:t>Legge 104/1992; legge 170/2010; direttiva BES 27/12/2012; C.M. 8/2013; D.lgs. 66/2017; D.I. 182/2020 e D.M. 153/2023.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754CDAB-682F-4BF5-9712-904579220C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3152775"/>
            <a:ext cx="10668000" cy="3619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1800" b="1">
                <a:solidFill>
                  <a:srgbClr val="087F8C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800" b="1">
                <a:solidFill>
                  <a:srgbClr val="087F8C"/>
                </a:solidFill>
                <a:latin typeface="Bitstream Charter"/>
                <a:ea typeface="Bitstream Charter"/>
                <a:cs typeface="Bitstream Charter"/>
              </a:rPr>
              <a:t>Modello e dati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33F37F1-EBBC-475F-9495-3765E6186C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3552825"/>
            <a:ext cx="10572750" cy="1047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1650" b="0">
                <a:solidFill>
                  <a:srgbClr val="425466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650" b="0">
                <a:solidFill>
                  <a:srgbClr val="425466"/>
                </a:solidFill>
                <a:latin typeface="Bitstream Charter"/>
                <a:ea typeface="Bitstream Charter"/>
                <a:cs typeface="Bitstream Charter"/>
              </a:rPr>
              <a:t>OMS, ICF (2001). ISTAT, L’inclusione scolastica degli alunni con disabilità, a.s. 2024/25 (27 maggio 2026).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D4A926E-7D7C-4A08-8911-8182762438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14375" y="6381750"/>
            <a:ext cx="10477500" cy="238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anchor="ctr">
            <a:noAutofit/>
          </a:bodyPr>
          <a:lstStyle xmlns:a="http://schemas.openxmlformats.org/drawingml/2006/main"/>
          <a:p xmlns:a="http://schemas.openxmlformats.org/drawingml/2006/main">
            <a:pPr>
              <a:defRPr sz="1125" b="0">
                <a:solidFill>
                  <a:srgbClr val="687782"/>
                </a:solidFill>
                <a:latin typeface="Bitstream Charter"/>
                <a:ea typeface="Bitstream Charter"/>
                <a:cs typeface="Bitstream Charter"/>
              </a:defRPr>
            </a:pPr>
            <a:r>
              <a:rPr sz="1125" b="0">
                <a:solidFill>
                  <a:srgbClr val="687782"/>
                </a:solidFill>
                <a:latin typeface="Bitstream Charter"/>
                <a:ea typeface="Bitstream Charter"/>
                <a:cs typeface="Bitstream Charter"/>
              </a:rPr>
              <a:t>IC “Don Paolo Galliero” · Tribano  |  10</a:t>
            </a:r>
          </a:p>
        </p:txBody>
      </p:sp>
    </p:spTree>
    <p:extLst>
      <p:ext uri="{BB962C8B-B14F-4D97-AF65-F5344CB8AC3E}">
        <p14:creationId xmlns:p14="http://schemas.microsoft.com/office/powerpoint/2010/main" val="1409332898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2026-09-28T16:13:45.5660000Z</dcterms:created>
  <dcterms:modified xsi:type="dcterms:W3CDTF">2026-09-28T16:13:45.5660000Z</dcterms:modified>
</coreProperties>
</file>