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3A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600" b="1">
                <a:solidFill>
                  <a:srgbClr val="FFFFFF"/>
                </a:solidFill>
                <a:latin typeface="Aptos Display"/>
              </a:defRPr>
            </a:pPr>
            <a:r>
              <a:t>Cute, igiene e assistenza</a:t>
            </a:r>
            <a:br/>
            <a:r>
              <a:t>a scuola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3337560"/>
            <a:ext cx="96012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>
                <a:solidFill>
                  <a:srgbClr val="D7EBE9"/>
                </a:solidFill>
                <a:latin typeface="Aptos"/>
              </a:defRPr>
            </a:pPr>
            <a:r>
              <a:t>Cenni di anatomia e fisiologia • prevenzione • cure igieniche • procedura operativa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8680" y="4846320"/>
            <a:ext cx="2926080" cy="502920"/>
          </a:xfrm>
          <a:prstGeom prst="round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Formazione del personale scolastico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La cute: struttura essenziale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508760"/>
            <a:ext cx="498348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3063240"/>
            <a:ext cx="4645152" cy="1024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EPIDERMIDE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Strato superficiale. Cheratinociti in continuo rinnovamento; presenti anche melanociti, cellule di Langerhans e Merkel.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4434840"/>
            <a:ext cx="498348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50392" y="4526279"/>
            <a:ext cx="4645152" cy="1024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DERMA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Tessuto connettivo ricco di collagene ed elastina. Contiene vasi, nervi, ghiandole e follicoli.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71800"/>
            <a:ext cx="498348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50392" y="1600200"/>
            <a:ext cx="4645152" cy="1024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IPODERMA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Tessuto adiposo e connettivo lasso: riserva energetica, isolamento termico e protezione meccanica.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2</a:t>
            </a:r>
          </a:p>
        </p:txBody>
      </p:sp>
      <p:pic>
        <p:nvPicPr>
          <p:cNvPr id="12" name="Picture 11" descr="immagine_anatomia_cu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320" y="1554480"/>
            <a:ext cx="5486400" cy="400586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Le principali funzioni della cute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Protezione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Barriera contro agenti fisici, chimici e microbiologici.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Termoregolazione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Sudorazione e regolazione del calibro dei vasi cutanei.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Sensibilità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Recettori per tatto, pressione, dolore e temperatura.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50392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Secrezione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Produzione di sebo e sudore.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79976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44568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Sintesi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Produzione di vitamina D sotto l’azione dei raggi UV.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74152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38744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Riserva energetica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Accumulo di grasso nel tessuto sottocutaneo.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Cute del bambino e dell’adulto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2648" y="969264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66E72"/>
                </a:solidFill>
                <a:latin typeface="Aptos"/>
              </a:defRPr>
            </a:pPr>
            <a:r>
              <a:t>Le differenze incidono sulla protezione, sulla termoregolazione e sulla cura quotidiana.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50392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Bambino: epidermide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Molto sottile; strato corneo poco sviluppato.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79976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44568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Adulto: epidermide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Più spessa e resistente.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074152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38744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Bambino: barriera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Non completamente matura; maggiore permeabilità.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50392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Adulto: barriera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Più efficace e stabile.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79976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544568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Bambino: termoregolazione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Limitata per immaturità delle ghiandole sudoripare e del controllo vascolare.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74152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238744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Adulto: termoregolazione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Più efficiente grazie alla piena funzionalità dei meccanismi cutanei.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Perché la cute del bambino richiede più attenzione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508760"/>
            <a:ext cx="1042416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La barriera cutanea è più immatura e la pelle è più permeabile.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È più vulnerabile a irritazioni, infezioni e disidratazione.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Il pH è più neutro nei primi mesi e tende poi ad acidificarsi.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La sensibilità è elevata e i recettori tattili sono molto reattivi.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La scelta dei prodotti per l’igiene e la protezione dagli agenti esterni richiede particolare cura.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Igiene: prevenire, non solo pulire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600200"/>
            <a:ext cx="1033272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100">
                <a:solidFill>
                  <a:srgbClr val="262D31"/>
                </a:solidFill>
                <a:latin typeface="Aptos"/>
              </a:defRPr>
            </a:pPr>
            <a:r>
              <a:t>• L’igiene è una disciplina biomedica che studia i fattori ambientali, comportamentali e sociali che influenzano la salute.</a:t>
            </a:r>
          </a:p>
          <a:p>
            <a:pPr>
              <a:spcAft>
                <a:spcPts val="1100"/>
              </a:spcAft>
              <a:defRPr sz="2100">
                <a:solidFill>
                  <a:srgbClr val="262D31"/>
                </a:solidFill>
                <a:latin typeface="Aptos"/>
              </a:defRPr>
            </a:pPr>
            <a:r>
              <a:t>• L’obiettivo centrale è la prevenzione delle malattie attraverso il controllo dei rischi biologici, chimici e fisici.</a:t>
            </a:r>
          </a:p>
          <a:p>
            <a:pPr>
              <a:spcAft>
                <a:spcPts val="1100"/>
              </a:spcAft>
              <a:defRPr sz="2100">
                <a:solidFill>
                  <a:srgbClr val="262D31"/>
                </a:solidFill>
                <a:latin typeface="Aptos"/>
              </a:defRPr>
            </a:pPr>
            <a:r>
              <a:t>• In sanità pubblica comprende sorveglianza epidemiologica, prevenzione, promozione della salute e controllo dei determinanti sociali.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La catena del contagio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56362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1. Agente patogeno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Virus, batteri, funghi, protozoi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41732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56362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2. Serbatoio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Uomo, animali, ambiente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41732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56362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3. Porta d’uscita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Respiratoria, fecale, sanguigna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15468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50392" y="330098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4. Trasmissione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Diretta, indiretta, aerea, vettoriale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79976" y="315468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44568" y="330098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5. Porta d’ingresso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Mucose, pelle lesa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74152" y="3154680"/>
            <a:ext cx="3493008" cy="150876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38744" y="3300984"/>
            <a:ext cx="3163824" cy="1234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6. Ospite suscettibile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Persona esposta e vulnerabile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011680" y="5166360"/>
            <a:ext cx="8138160" cy="658368"/>
          </a:xfrm>
          <a:prstGeom prst="roundRect">
            <a:avLst/>
          </a:prstGeom>
          <a:solidFill>
            <a:srgbClr val="F0F6F5"/>
          </a:solidFill>
          <a:ln>
            <a:solidFill>
              <a:srgbClr val="307E7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1F3A4E"/>
                </a:solidFill>
              </a:defRPr>
            </a:pPr>
            <a:r>
              <a:t>Interrompere anche un solo anello della catena può prevenire il contagio.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Igiene personale e sicurezza alimentare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Igiene delle mani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Lavaggio secondo protocollo OMS: 20–40 secondi.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Prevenzione microbiologica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Uso corretto di antisettici, gestione di ferite e abrasioni, DPI nei contesti a rischio.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Cavo orale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Igiene orale e prevenzione della placca batterica.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50392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HACCP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Analisi dei rischi biologici, chimici e fisici.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79976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44568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Contaminazione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Prevenzione della contaminazione crociata e rispetto della catena del freddo.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74152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38744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Sicurezza degli alimenti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Cottura adeguata e tracciabilità lungo la filiera.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Pulizia, disinfezione e sterilizzazione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600200"/>
            <a:ext cx="3493008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746504"/>
            <a:ext cx="3163824" cy="2057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PULIZIA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Rimuove lo sporco visibile e riduce fisicamente i germi. Metodi: acqua e detergenti.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600200"/>
            <a:ext cx="3493008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746504"/>
            <a:ext cx="3163824" cy="2057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DISINFEZIONE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Elimina gran parte dei microrganismi patogeni. Metodi: disinfettanti chimici.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600200"/>
            <a:ext cx="3493008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746504"/>
            <a:ext cx="3163824" cy="2057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STERILIZZAZIONE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Elimina tutti i microrganismi, comprese le spore. Metodi: autoclave, calore, gas, radiazioni.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4389120"/>
            <a:ext cx="987552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800">
                <a:solidFill>
                  <a:srgbClr val="262D31"/>
                </a:solidFill>
                <a:latin typeface="Aptos"/>
              </a:defRPr>
            </a:pPr>
            <a:r>
              <a:t>• I tre livelli hanno obiettivi, efficacia e contesti d’uso differenti.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Prevenzione delle infezioni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645920"/>
            <a:ext cx="3493008" cy="25603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792224"/>
            <a:ext cx="316382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Ambienti sanitari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Asepsi, antisepsi, DPI, sterilizzazione, isolamento e monitoraggio delle resistenze.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645920"/>
            <a:ext cx="3493008" cy="25603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792224"/>
            <a:ext cx="316382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Antibiotico-resistenza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L’abuso di antibiotici seleziona ceppi resistenti e riduce l’efficacia delle terapie.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645920"/>
            <a:ext cx="3493008" cy="256032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792224"/>
            <a:ext cx="316382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Prevenzione e immunità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Vaccinazioni, immunità naturale e acquisita, stili di vita sani, educazione sanitaria, screening.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Le cure igieniche in ambito scolastico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508760"/>
            <a:ext cx="1033272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Sono un aspetto dell’assistenza di base e dell’inclusione scolastica.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Possono riguardare alunni con disabilità, condizioni sanitarie complesse o temporanea non autonomia.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L’assistenza igienica contribuisce a garantire diritto allo studio, dignità, benessere psicofisico, inclusione e tutela della salute.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Gli interventi devono rispettare persona, riservatezza e sicurezza, favorendo per quanto possibile l’autonomia residua.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Quali interventi possono essere necessari?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Servizi igienici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Accompagnamento e supporto nell’utilizzo del bagno.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Igiene personale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Assistenza dopo l’uso dei servizi igienici.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4173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5636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Cambio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Cambio di indumenti o pannolino quando necessario.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50392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Lavaggio mani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Supporto nel lavaggio corretto delle mani.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79976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44568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Bisogni primari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Assistenza collegata alle necessità di base dell’alunno.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74152" y="3246120"/>
            <a:ext cx="3493008" cy="1600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38744" y="3392424"/>
            <a:ext cx="3163824" cy="1325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Autonomia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Promuovere sempre, ove possibile, le capacità residue.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Organizzazione dell’assistenza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60020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Nel documento, l’assistenza igienica di base è ricondotta al personale collaboratore scolastico incaricato, secondo il CCNL vigente, le disposizioni organizzative del Dirigente e gli eventuali incarichi specifici.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Il personale opera, quando necessario, in raccordo con docenti, famiglie, personale sanitario e operatori socioassistenziali.</a:t>
            </a:r>
          </a:p>
          <a:p>
            <a:pPr>
              <a:spcAft>
                <a:spcPts val="1100"/>
              </a:spcAft>
              <a:defRPr sz="2000">
                <a:solidFill>
                  <a:srgbClr val="262D31"/>
                </a:solidFill>
                <a:latin typeface="Aptos"/>
              </a:defRPr>
            </a:pPr>
            <a:r>
              <a:t>• La procedura deve definire con chiarezza compiti, modalità operative e condizioni di sicurezza.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Procedura operativa: prima, durante, dopo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600200"/>
            <a:ext cx="3493008" cy="2743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746504"/>
            <a:ext cx="3163824" cy="246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PRIMA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Indossare guanti e ulteriori DPI necessari; preparare il materiale; garantire riservatezza e tutela dell’alunno.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79976" y="1600200"/>
            <a:ext cx="3493008" cy="2743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44568" y="1746504"/>
            <a:ext cx="3163824" cy="246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DURANTE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Agire con rispetto; limitare l’esposizione; favorire l’autonomia residua; mantenere adeguate condizioni igieniche.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74152" y="1600200"/>
            <a:ext cx="3493008" cy="27432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238744" y="1746504"/>
            <a:ext cx="3163824" cy="246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DOPO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Smaltire correttamente i materiali; igienizzare le superfici; lavare accuratamente le mani; segnalare eventuali necessità particolari.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9FAF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307E7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A4E"/>
                </a:solidFill>
                <a:latin typeface="Aptos Display"/>
              </a:defRPr>
            </a:pPr>
            <a:r>
              <a:t>Privacy, dignità e sicurezza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508760"/>
            <a:ext cx="5340096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0392" y="1655063"/>
            <a:ext cx="501091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Riservatezza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Evitare esposizioni non necessarie e limitare la presenza di estranei.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27064" y="1508760"/>
            <a:ext cx="5340096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91655" y="1655063"/>
            <a:ext cx="501091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Relazione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Utilizzare linguaggio e comportamenti appropriati e rispettosi.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3566160"/>
            <a:ext cx="5340096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50392" y="3712463"/>
            <a:ext cx="501091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Sicurezza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Rispettare norme di igiene, sicurezza sul lavoro, uso dei DPI e prevenzione del rischio biologico.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27064" y="3566160"/>
            <a:ext cx="5340096" cy="1828800"/>
          </a:xfrm>
          <a:prstGeom prst="roundRect">
            <a:avLst/>
          </a:prstGeom>
          <a:solidFill>
            <a:srgbClr val="FFFFFF"/>
          </a:solidFill>
          <a:ln>
            <a:solidFill>
              <a:srgbClr val="D2DC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91655" y="3712463"/>
            <a:ext cx="501091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1">
                <a:solidFill>
                  <a:srgbClr val="307E7C"/>
                </a:solidFill>
                <a:latin typeface="Aptos"/>
              </a:defRPr>
            </a:pPr>
            <a:r>
              <a:t>Famiglia</a:t>
            </a:r>
          </a:p>
          <a:p>
            <a:pPr>
              <a:spcBef>
                <a:spcPts val="600"/>
              </a:spcBef>
              <a:defRPr sz="1300">
                <a:solidFill>
                  <a:srgbClr val="262D31"/>
                </a:solidFill>
                <a:latin typeface="Aptos"/>
              </a:defRPr>
            </a:pPr>
            <a:r>
              <a:t>La famiglia informa la scuola delle necessità specifiche, fornisce materiali personali e collabora nelle modalità di assistenza.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89920" y="6446520"/>
            <a:ext cx="9144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66E72"/>
                </a:solidFill>
                <a:latin typeface="Aptos"/>
              </a:defRPr>
            </a:pPr>
            <a: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3A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1143000"/>
            <a:ext cx="1033272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  <a:latin typeface="Aptos Display"/>
              </a:defRPr>
            </a:pPr>
            <a:r>
              <a:t>Punti chiave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148840"/>
            <a:ext cx="10058400" cy="3383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  <a:defRPr sz="1900">
                <a:solidFill>
                  <a:srgbClr val="FFFFFF"/>
                </a:solidFill>
                <a:latin typeface="Aptos"/>
              </a:defRPr>
            </a:pPr>
            <a:r>
              <a:t>• Conoscere la fisiologia della cute aiuta a comprendere i bisogni di cura.</a:t>
            </a:r>
          </a:p>
          <a:p>
            <a:pPr>
              <a:spcAft>
                <a:spcPts val="1200"/>
              </a:spcAft>
              <a:defRPr sz="1900">
                <a:solidFill>
                  <a:srgbClr val="FFFFFF"/>
                </a:solidFill>
                <a:latin typeface="Aptos"/>
              </a:defRPr>
            </a:pPr>
            <a:r>
              <a:t>• Igiene significa soprattutto prevenzione del rischio.</a:t>
            </a:r>
          </a:p>
          <a:p>
            <a:pPr>
              <a:spcAft>
                <a:spcPts val="1200"/>
              </a:spcAft>
              <a:defRPr sz="1900">
                <a:solidFill>
                  <a:srgbClr val="FFFFFF"/>
                </a:solidFill>
                <a:latin typeface="Aptos"/>
              </a:defRPr>
            </a:pPr>
            <a:r>
              <a:t>• A scuola, l’assistenza igienica è parte concreta dell’inclusione e del diritto alla frequenza.</a:t>
            </a:r>
          </a:p>
          <a:p>
            <a:pPr>
              <a:spcAft>
                <a:spcPts val="1200"/>
              </a:spcAft>
              <a:defRPr sz="1900">
                <a:solidFill>
                  <a:srgbClr val="FFFFFF"/>
                </a:solidFill>
                <a:latin typeface="Aptos"/>
              </a:defRPr>
            </a:pPr>
            <a:r>
              <a:t>• Procedure chiare, personale formato e collaborazione con famiglia e servizi tutelano alunno e operatori.</a:t>
            </a:r>
          </a:p>
          <a:p>
            <a:pPr>
              <a:spcAft>
                <a:spcPts val="1200"/>
              </a:spcAft>
              <a:defRPr sz="1900">
                <a:solidFill>
                  <a:srgbClr val="FFFFFF"/>
                </a:solidFill>
                <a:latin typeface="Aptos"/>
              </a:defRPr>
            </a:pPr>
            <a:r>
              <a:t>• Ogni intervento deve mettere al centro dignità, riservatezza, sicurezza e autonomia.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5989320"/>
            <a:ext cx="96012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BED2D0"/>
                </a:solidFill>
                <a:latin typeface="Aptos"/>
              </a:defRPr>
            </a:pPr>
            <a:r>
              <a:t>Materiale riorganizzato dal documento fornito.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